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6"/>
  </p:notesMasterIdLst>
  <p:handoutMasterIdLst>
    <p:handoutMasterId r:id="rId17"/>
  </p:handoutMasterIdLst>
  <p:sldIdLst>
    <p:sldId id="1520" r:id="rId5"/>
    <p:sldId id="1531" r:id="rId6"/>
    <p:sldId id="1535" r:id="rId7"/>
    <p:sldId id="1541" r:id="rId8"/>
    <p:sldId id="1526" r:id="rId9"/>
    <p:sldId id="1523" r:id="rId10"/>
    <p:sldId id="1536" r:id="rId11"/>
    <p:sldId id="1539" r:id="rId12"/>
    <p:sldId id="1525" r:id="rId13"/>
    <p:sldId id="1540" r:id="rId14"/>
    <p:sldId id="154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1ECABE-EFE4-4D01-639D-33C131F6BC27}" v="423" dt="2025-11-17T16:06:52.157"/>
  </p1510:revLst>
</p1510:revInfo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70"/>
    <p:restoredTop sz="94616"/>
  </p:normalViewPr>
  <p:slideViewPr>
    <p:cSldViewPr snapToGrid="0">
      <p:cViewPr>
        <p:scale>
          <a:sx n="100" d="100"/>
          <a:sy n="100" d="100"/>
        </p:scale>
        <p:origin x="-1277" y="-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11/17/2025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vitha-10/secure-file-transfer-forward-secrecy" TargetMode="Externa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/>
          <a:p>
            <a:r>
              <a:rPr lang="en-US"/>
              <a:t>Secure File Transfer with Forward Secrecy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FA8D9FA2-302E-0315-171F-48BC54215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/>
          <a:p>
            <a:r>
              <a:rPr lang="en-US"/>
              <a:t>Presented by Manvitha </a:t>
            </a:r>
            <a:r>
              <a:rPr lang="en-US" err="1"/>
              <a:t>Ayinampudi</a:t>
            </a:r>
            <a:endParaRPr lang="en-US" dirty="0" err="1"/>
          </a:p>
        </p:txBody>
      </p:sp>
      <p:pic>
        <p:nvPicPr>
          <p:cNvPr id="2" name="Picture 1" descr="Secure File Transfer: 5 Killer Methods for Sharing Sensitive Files |  Mailfence Blog">
            <a:extLst>
              <a:ext uri="{FF2B5EF4-FFF2-40B4-BE49-F238E27FC236}">
                <a16:creationId xmlns:a16="http://schemas.microsoft.com/office/drawing/2014/main" id="{FFF9E46B-F40D-FED2-3F00-6ABFD3B611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8" r="1534"/>
          <a:stretch>
            <a:fillRect/>
          </a:stretch>
        </p:blipFill>
        <p:spPr>
          <a:xfrm>
            <a:off x="20" y="10"/>
            <a:ext cx="658493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529390"/>
            <a:ext cx="1065276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10742676" cy="5334392"/>
          </a:xfrm>
        </p:spPr>
        <p:txBody>
          <a:bodyPr/>
          <a:lstStyle/>
          <a:p>
            <a:r>
              <a:rPr lang="en-US" sz="2000" dirty="0">
                <a:latin typeface="Times New Roman"/>
                <a:cs typeface="Times New Roman"/>
              </a:rPr>
              <a:t>Resources &amp; References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Cryptographic Foundations: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0" dirty="0">
                <a:latin typeface="Times New Roman"/>
                <a:cs typeface="Times New Roman"/>
              </a:rPr>
              <a:t>- Diffie, W., &amp; Hellman, M. (1976). "New Directions in Cryptography"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RFC 3526: MODP Diffie-Hellman Groups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Signal Protocol Specification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Course Materials: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0" dirty="0">
                <a:latin typeface="Times New Roman"/>
                <a:cs typeface="Times New Roman"/>
              </a:rPr>
              <a:t>- PISP 6200 Lecture Notes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Course Textbook on Public Key Cryptography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Lab Materials on Cryptographic Implementation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Implementation: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2000" b="0" dirty="0">
                <a:latin typeface="Times New Roman"/>
                <a:cs typeface="Times New Roman"/>
              </a:rPr>
              <a:t>- Python Documentation (</a:t>
            </a:r>
            <a:r>
              <a:rPr lang="en-US" sz="2000" b="0" dirty="0" err="1">
                <a:latin typeface="Times New Roman"/>
                <a:cs typeface="Times New Roman"/>
              </a:rPr>
              <a:t>hashlib</a:t>
            </a:r>
            <a:r>
              <a:rPr lang="en-US" sz="2000" b="0" dirty="0">
                <a:latin typeface="Times New Roman"/>
                <a:cs typeface="Times New Roman"/>
              </a:rPr>
              <a:t>, pow function)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</a:t>
            </a:r>
            <a:r>
              <a:rPr lang="en-US" sz="2000" b="0" dirty="0" err="1">
                <a:latin typeface="Times New Roman"/>
                <a:cs typeface="Times New Roman"/>
              </a:rPr>
              <a:t>Tkinter</a:t>
            </a:r>
            <a:r>
              <a:rPr lang="en-US" sz="2000" b="0" dirty="0">
                <a:latin typeface="Times New Roman"/>
                <a:cs typeface="Times New Roman"/>
              </a:rPr>
              <a:t> GUI Programming Guide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Security Best Practices (OWASP)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</a:t>
            </a:r>
          </a:p>
          <a:p>
            <a:endParaRPr lang="en-US" sz="2000" dirty="0">
              <a:latin typeface="Times New Roman"/>
              <a:cs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BE1D5-0C36-0087-26DE-7410218C1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A7D266-739E-B022-2484-1BB8354B5FF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>
                <a:latin typeface="Times New Roman"/>
                <a:cs typeface="Times New Roman"/>
              </a:rPr>
              <a:t>GitHub Repository: </a:t>
            </a:r>
            <a:r>
              <a:rPr lang="en-US" dirty="0">
                <a:latin typeface="Times New Roman"/>
                <a:cs typeface="Times New Roman"/>
                <a:hlinkClick r:id="rId2"/>
              </a:rPr>
              <a:t>https://github.com/manvitha-10/secure-file-transfer-forward-secrecy</a:t>
            </a:r>
            <a:endParaRPr lang="en-US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4673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 b="0"/>
              <a:t>What is This Project?</a:t>
            </a:r>
            <a:endParaRPr lang="en-US"/>
          </a:p>
        </p:txBody>
      </p:sp>
      <p:pic>
        <p:nvPicPr>
          <p:cNvPr id="4" name="Picture 3" descr="A group of people standing in front of a computer with folders&#10;&#10;AI-generated content may be incorrect.">
            <a:extLst>
              <a:ext uri="{FF2B5EF4-FFF2-40B4-BE49-F238E27FC236}">
                <a16:creationId xmlns:a16="http://schemas.microsoft.com/office/drawing/2014/main" id="{CC50CEEC-DDBE-3638-ED63-527789B4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7" r="11384"/>
          <a:stretch>
            <a:fillRect/>
          </a:stretch>
        </p:blipFill>
        <p:spPr>
          <a:xfrm>
            <a:off x="923544" y="941832"/>
            <a:ext cx="4179742" cy="2992856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35227" y="1698882"/>
            <a:ext cx="5093601" cy="4388381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900" dirty="0">
                <a:latin typeface="Times New Roman"/>
                <a:cs typeface="Poppins Light"/>
              </a:rPr>
              <a:t>A secure file transfer system that demonstrates: </a:t>
            </a:r>
            <a:r>
              <a:rPr lang="en-US" sz="1900" b="1" dirty="0">
                <a:latin typeface="Times New Roman"/>
                <a:cs typeface="Poppins Light"/>
              </a:rPr>
              <a:t>Diffie-Hellman Key Exchange</a:t>
            </a:r>
            <a:r>
              <a:rPr lang="en-US" sz="1900" dirty="0">
                <a:latin typeface="Times New Roman"/>
                <a:cs typeface="Poppins Light"/>
              </a:rPr>
              <a:t> - Implemented from scratch </a:t>
            </a:r>
          </a:p>
          <a:p>
            <a:pPr>
              <a:lnSpc>
                <a:spcPct val="90000"/>
              </a:lnSpc>
            </a:pPr>
            <a:r>
              <a:rPr lang="en-US" sz="1900" b="1" dirty="0">
                <a:latin typeface="Times New Roman"/>
                <a:cs typeface="Poppins Light"/>
              </a:rPr>
              <a:t>Forward Secrecy</a:t>
            </a:r>
            <a:r>
              <a:rPr lang="en-US" sz="1900" dirty="0">
                <a:latin typeface="Times New Roman"/>
                <a:cs typeface="Poppins Light"/>
              </a:rPr>
              <a:t> - New keys for each session</a:t>
            </a:r>
          </a:p>
          <a:p>
            <a:pPr>
              <a:lnSpc>
                <a:spcPct val="90000"/>
              </a:lnSpc>
            </a:pPr>
            <a:r>
              <a:rPr lang="en-US" sz="1900" b="1" dirty="0">
                <a:latin typeface="Times New Roman"/>
                <a:cs typeface="Poppins Light"/>
              </a:rPr>
              <a:t>Chunk-Based Encryption</a:t>
            </a:r>
            <a:r>
              <a:rPr lang="en-US" sz="1900" dirty="0">
                <a:latin typeface="Times New Roman"/>
                <a:cs typeface="Poppins Light"/>
              </a:rPr>
              <a:t> - Handles files of any size</a:t>
            </a:r>
          </a:p>
          <a:p>
            <a:pPr>
              <a:lnSpc>
                <a:spcPct val="90000"/>
              </a:lnSpc>
            </a:pPr>
            <a:r>
              <a:rPr lang="en-US" sz="1900" b="1" dirty="0">
                <a:latin typeface="Times New Roman"/>
                <a:cs typeface="Poppins Light"/>
              </a:rPr>
              <a:t>Integrity Verification</a:t>
            </a:r>
            <a:r>
              <a:rPr lang="en-US" sz="1900" dirty="0">
                <a:latin typeface="Times New Roman"/>
                <a:cs typeface="Poppins Light"/>
              </a:rPr>
              <a:t> - SHA-256 checksums</a:t>
            </a:r>
            <a:br>
              <a:rPr lang="en-US" sz="1900" dirty="0">
                <a:latin typeface="Times New Roman"/>
              </a:rPr>
            </a:br>
            <a:r>
              <a:rPr lang="en-US" sz="1900" dirty="0">
                <a:latin typeface="Times New Roman"/>
                <a:cs typeface="Poppins Light"/>
              </a:rPr>
              <a:t> </a:t>
            </a:r>
            <a:br>
              <a:rPr lang="en-US" sz="1900" dirty="0">
                <a:latin typeface="Times New Roman"/>
              </a:rPr>
            </a:br>
            <a:r>
              <a:rPr lang="en-US" sz="1900" b="1" dirty="0">
                <a:latin typeface="Times New Roman"/>
                <a:cs typeface="Poppins Light"/>
              </a:rPr>
              <a:t>Key Achievement</a:t>
            </a:r>
            <a:r>
              <a:rPr lang="en-US" sz="1900" dirty="0">
                <a:latin typeface="Times New Roman"/>
                <a:cs typeface="Poppins Light"/>
              </a:rPr>
              <a:t>: All cryptographic algorithms implemented without external libraries</a:t>
            </a:r>
            <a:br>
              <a:rPr lang="en-US" sz="1900" dirty="0">
                <a:latin typeface="Times New Roman"/>
              </a:rPr>
            </a:br>
            <a:r>
              <a:rPr lang="en-US" sz="1900" dirty="0">
                <a:latin typeface="Times New Roman"/>
                <a:cs typeface="Poppins Light"/>
              </a:rPr>
              <a:t> </a:t>
            </a:r>
            <a:br>
              <a:rPr lang="en-US" sz="1900" dirty="0">
                <a:latin typeface="Times New Roman"/>
              </a:rPr>
            </a:br>
            <a:r>
              <a:rPr lang="en-US" sz="1900" b="1" dirty="0">
                <a:latin typeface="Times New Roman"/>
                <a:cs typeface="Poppins Light"/>
              </a:rPr>
              <a:t>Visual</a:t>
            </a:r>
            <a:r>
              <a:rPr lang="en-US" sz="1900" dirty="0">
                <a:latin typeface="Times New Roman"/>
                <a:cs typeface="Poppins Light"/>
              </a:rPr>
              <a:t>: Simple diagram showing Sender ‚</a:t>
            </a:r>
            <a:r>
              <a:rPr lang="en-US" sz="1900" err="1">
                <a:latin typeface="Times New Roman"/>
                <a:cs typeface="Poppins Light"/>
              </a:rPr>
              <a:t>Üí</a:t>
            </a:r>
            <a:r>
              <a:rPr lang="en-US" sz="1900" dirty="0">
                <a:latin typeface="Times New Roman"/>
                <a:cs typeface="Poppins Light"/>
              </a:rPr>
              <a:t> Encrypted Channel ‚</a:t>
            </a:r>
            <a:r>
              <a:rPr lang="en-US" sz="1900" err="1">
                <a:latin typeface="Times New Roman"/>
                <a:cs typeface="Poppins Light"/>
              </a:rPr>
              <a:t>Üí</a:t>
            </a:r>
            <a:r>
              <a:rPr lang="en-US" sz="1900" dirty="0">
                <a:latin typeface="Times New Roman"/>
                <a:cs typeface="Poppins Light"/>
              </a:rPr>
              <a:t> Receiver</a:t>
            </a:r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40" y="842957"/>
            <a:ext cx="5165797" cy="55547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900" dirty="0">
                <a:latin typeface="Times New Roman"/>
                <a:cs typeface="Times New Roman"/>
              </a:rPr>
              <a:t>Why This Matters</a:t>
            </a:r>
            <a:br>
              <a:rPr lang="en-US" sz="1900" dirty="0">
                <a:latin typeface="Times New Roman"/>
                <a:cs typeface="Times New Roman"/>
              </a:rPr>
            </a:br>
            <a:r>
              <a:rPr lang="en-US" sz="1900" dirty="0">
                <a:latin typeface="Times New Roman"/>
                <a:cs typeface="Times New Roman"/>
              </a:rPr>
              <a:t> </a:t>
            </a:r>
            <a:br>
              <a:rPr lang="en-US" sz="190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The Challenge: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How do two parties securely exchange files over an insecure channel?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How do we protect past communications if current keys are compromised?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Real-World Applications: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Secure messaging (Signal, WhatsApp)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HTTPS/TLS connections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VPN tunnels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- Encrypted file sharing services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 </a:t>
            </a:r>
            <a:br>
              <a:rPr lang="en-US" sz="1900" b="0" dirty="0">
                <a:latin typeface="Times New Roman"/>
                <a:cs typeface="Times New Roman"/>
              </a:rPr>
            </a:br>
            <a:r>
              <a:rPr lang="en-US" sz="1900" b="0" dirty="0">
                <a:latin typeface="Times New Roman"/>
                <a:cs typeface="Times New Roman"/>
              </a:rPr>
              <a:t>Visual: Icon of locked communication between two users</a:t>
            </a:r>
          </a:p>
        </p:txBody>
      </p:sp>
      <p:pic>
        <p:nvPicPr>
          <p:cNvPr id="3" name="Picture 2" descr="A finger pointing at a button&#10;&#10;AI-generated content may be incorrect.">
            <a:extLst>
              <a:ext uri="{FF2B5EF4-FFF2-40B4-BE49-F238E27FC236}">
                <a16:creationId xmlns:a16="http://schemas.microsoft.com/office/drawing/2014/main" id="{B1D90F53-A876-4D82-E804-CF97B5E9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380" y="1517798"/>
            <a:ext cx="5703448" cy="378927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/>
          <a:p>
            <a:r>
              <a:rPr lang="en-US" sz="3500" dirty="0">
                <a:latin typeface="Times New Roman"/>
                <a:cs typeface="Times New Roman"/>
              </a:rPr>
              <a:t>Three-Layer Architecture: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3092" y="223488"/>
            <a:ext cx="6690996" cy="595018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300" dirty="0">
                <a:latin typeface="Courier New"/>
                <a:cs typeface="Courier New"/>
              </a:rPr>
              <a:t>‚îå‚îÄ‚îÄ‚îÄ‚îÄ‚îÄ‚îÄ‚îÄ‚îÄ‚îÄ‚îÄ‚îÄ‚îÄ‚îÄ‚îÄ‚îÄ‚îÄ‚îÄ‚îÄ‚îÄ‚îÄ‚îÄ‚îÄ‚îÄ‚îÄ‚îÄ‚îÄ‚îÄ‚îÄ‚îÄ‚îÄ‚îÄ‚îÄ‚îÄ‚îÄ‚îÄ‚îÄ‚îÄ‚îê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    GUI Layer (gui.py)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Sender/Receiver Interface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Progress Tracking  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Real-time Logging  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‚îî‚îÄ‚îÄ‚îÄ‚îÄ‚îÄ‚îÄ‚îÄ‚îÄ‚îÄ‚îÄ‚îÄ‚îÄ‚îÄ‚îÄ‚îÄ‚îÄ‚îÄ‚îÄ‚îÄ‚îÄ‚îÄ‚îÄ‚îÄ‚îÄ‚îÄ‚îÄ‚îÄ‚îÄ‚îÄ‚îÄ‚îÄ‚îÄ‚îÄ‚îÄ‚îÄ‚îÄ‚îÄ‚îò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              ‚</a:t>
            </a:r>
            <a:r>
              <a:rPr lang="en-US" sz="1300" err="1">
                <a:latin typeface="Courier New"/>
                <a:cs typeface="Courier New"/>
              </a:rPr>
              <a:t>Üì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‚îå‚îÄ‚îÄ‚îÄ‚îÄ‚îÄ‚îÄ‚îÄ‚îÄ‚îÄ‚îÄ‚îÄ‚îÄ‚îÄ‚îÄ‚îÄ‚îÄ‚îÄ‚îÄ‚îÄ‚îÄ‚îÄ‚îÄ‚îÄ‚îÄ‚îÄ‚îÄ‚îÄ‚îÄ‚îÄ‚îÄ‚îÄ‚îÄ‚îÄ‚îÄ‚îÄ‚îÄ‚îÄ‚îê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Protocol Layer (</a:t>
            </a:r>
            <a:r>
              <a:rPr lang="en-US" sz="1300" err="1">
                <a:latin typeface="Courier New"/>
                <a:cs typeface="Courier New"/>
              </a:rPr>
              <a:t>transfer_protocol</a:t>
            </a:r>
            <a:r>
              <a:rPr lang="en-US" sz="1300" dirty="0">
                <a:latin typeface="Courier New"/>
                <a:cs typeface="Courier New"/>
              </a:rPr>
              <a:t>)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Session Management 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Handshake Coordination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Transfer Logic     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‚îî‚îÄ‚îÄ‚îÄ‚îÄ‚îÄ‚îÄ‚îÄ‚îÄ‚îÄ‚îÄ‚îÄ‚îÄ‚îÄ‚îÄ‚îÄ‚îÄ‚îÄ‚îÄ‚îÄ‚îÄ‚îÄ‚îÄ‚îÄ‚îÄ‚îÄ‚îÄ‚îÄ‚îÄ‚îÄ‚îÄ‚îÄ‚îÄ‚îÄ‚îÄ‚îÄ‚îÄ‚îÄ‚îò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              ‚</a:t>
            </a:r>
            <a:r>
              <a:rPr lang="en-US" sz="1300" err="1">
                <a:latin typeface="Courier New"/>
                <a:cs typeface="Courier New"/>
              </a:rPr>
              <a:t>Üì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‚îå‚îÄ‚îÄ‚îÄ‚îÄ‚îÄ‚îÄ‚îÄ‚îÄ‚îÄ‚îÄ‚îÄ‚îÄ‚îÄ‚îÄ‚îÄ‚îÄ‚îÄ‚îÄ‚îÄ‚îÄ‚îÄ‚îÄ‚îÄ‚îÄ‚îÄ‚îÄ‚îÄ‚îÄ‚îÄ‚îÄ‚îÄ‚îÄ‚îÄ‚îÄ‚îÄ‚îÄ‚îÄ‚îê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Crypto Layer (crypto_utils.py)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Diffie-Hellman (2048-bit)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File Encryption (XOR)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r>
              <a:rPr lang="en-US" sz="1300" dirty="0">
                <a:latin typeface="Courier New"/>
                <a:cs typeface="Courier New"/>
              </a:rPr>
              <a:t>  - SHA-256 Checksums                ‚</a:t>
            </a:r>
            <a:r>
              <a:rPr lang="en-US" sz="1300" err="1">
                <a:latin typeface="Courier New"/>
                <a:cs typeface="Courier New"/>
              </a:rPr>
              <a:t>îÇ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‚îî‚îÄ‚îÄ‚îÄ‚îÄ‚îÄ‚îÄ‚îÄ‚îÄ‚îÄ‚îÄ‚îÄ‚îÄ‚îÄ‚îÄ‚îÄ‚îÄ‚îÄ‚îÄ‚îÄ‚îÄ‚îÄ‚îÄ‚îÄ‚îÄ‚îÄ‚îÄ‚îÄ‚îÄ‚îÄ‚îÄ‚îÄ‚îÄ‚îÄ‚îÄ‚îÄ‚îÄ‚îÄ‚îò</a:t>
            </a:r>
            <a:br>
              <a:rPr lang="en-US" sz="1300" dirty="0">
                <a:latin typeface="Courier New"/>
                <a:cs typeface="Courier New"/>
              </a:rPr>
            </a:br>
            <a:r>
              <a:rPr lang="en-US" sz="1300" dirty="0">
                <a:latin typeface="Courier New"/>
                <a:cs typeface="Courier New"/>
              </a:rPr>
              <a:t> </a:t>
            </a:r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>
            <a:normAutofit/>
          </a:bodyPr>
          <a:lstStyle/>
          <a:p>
            <a:r>
              <a:rPr lang="en-US"/>
              <a:t>How a File Transfer Works</a:t>
            </a:r>
          </a:p>
        </p:txBody>
      </p:sp>
      <p:pic>
        <p:nvPicPr>
          <p:cNvPr id="7" name="Picture Placeholder 6" descr="Handshake Encryption: Endgame (an ECH ...">
            <a:extLst>
              <a:ext uri="{FF2B5EF4-FFF2-40B4-BE49-F238E27FC236}">
                <a16:creationId xmlns:a16="http://schemas.microsoft.com/office/drawing/2014/main" id="{4D965261-6FBD-BFF6-09CA-C2C32456C73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0952" r="10952"/>
          <a:stretch/>
        </p:blipFill>
        <p:spPr>
          <a:xfrm>
            <a:off x="909326" y="1828800"/>
            <a:ext cx="5701423" cy="4088298"/>
          </a:xfrm>
          <a:prstGeom prst="rect">
            <a:avLst/>
          </a:prstGeom>
          <a:noFill/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/>
              <a:t>Phase 1: HANDSHAKE**</a:t>
            </a:r>
            <a:br>
              <a:rPr lang="en-US" sz="1500"/>
            </a:br>
            <a:r>
              <a:rPr lang="en-US" sz="1500"/>
              <a:t> - Generate new DH keys for both parties</a:t>
            </a:r>
            <a:br>
              <a:rPr lang="en-US" sz="1500"/>
            </a:br>
            <a:r>
              <a:rPr lang="en-US" sz="1500"/>
              <a:t> - Exchange public keys</a:t>
            </a:r>
            <a:br>
              <a:rPr lang="en-US" sz="1500"/>
            </a:br>
            <a:r>
              <a:rPr lang="en-US" sz="1500"/>
              <a:t> - Compute shared secret independently</a:t>
            </a:r>
            <a:br>
              <a:rPr lang="en-US" sz="1500"/>
            </a:br>
            <a:r>
              <a:rPr lang="en-US" sz="1500"/>
              <a:t> </a:t>
            </a:r>
            <a:br>
              <a:rPr lang="en-US" sz="1500"/>
            </a:br>
            <a:r>
              <a:rPr lang="en-US" sz="1500"/>
              <a:t>Phase 2: ENCRYPTION**</a:t>
            </a:r>
            <a:br>
              <a:rPr lang="en-US" sz="1500"/>
            </a:br>
            <a:r>
              <a:rPr lang="en-US" sz="1500"/>
              <a:t> - Read file in 4KB chunks</a:t>
            </a:r>
            <a:br>
              <a:rPr lang="en-US" sz="1500"/>
            </a:br>
            <a:r>
              <a:rPr lang="en-US" sz="1500"/>
              <a:t> - Encrypt each chunk with rotating XOR</a:t>
            </a:r>
            <a:br>
              <a:rPr lang="en-US" sz="1500"/>
            </a:br>
            <a:r>
              <a:rPr lang="en-US" sz="1500"/>
              <a:t> - Generate SHA-256 checksum</a:t>
            </a:r>
            <a:br>
              <a:rPr lang="en-US" sz="1500"/>
            </a:br>
            <a:r>
              <a:rPr lang="en-US" sz="1500"/>
              <a:t> </a:t>
            </a:r>
            <a:br>
              <a:rPr lang="en-US" sz="1500"/>
            </a:br>
            <a:r>
              <a:rPr lang="en-US" sz="1500"/>
              <a:t>Phase 3: TRANSFER**</a:t>
            </a:r>
            <a:br>
              <a:rPr lang="en-US" sz="1500"/>
            </a:br>
            <a:r>
              <a:rPr lang="en-US" sz="1500"/>
              <a:t> - Send encrypted chunks</a:t>
            </a:r>
            <a:br>
              <a:rPr lang="en-US" sz="1500"/>
            </a:br>
            <a:r>
              <a:rPr lang="en-US" sz="1500"/>
              <a:t> - Transfer metadata (filename, size, checksum)</a:t>
            </a:r>
            <a:br>
              <a:rPr lang="en-US" sz="1500"/>
            </a:br>
            <a:r>
              <a:rPr lang="en-US" sz="1500"/>
              <a:t> </a:t>
            </a:r>
            <a:br>
              <a:rPr lang="en-US" sz="1500"/>
            </a:br>
            <a:r>
              <a:rPr lang="en-US" sz="1500"/>
              <a:t>Phase 4: VERIFICATION**</a:t>
            </a:r>
            <a:br>
              <a:rPr lang="en-US" sz="1500"/>
            </a:br>
            <a:r>
              <a:rPr lang="en-US" sz="1500"/>
              <a:t> - Decrypt all chunks</a:t>
            </a:r>
            <a:br>
              <a:rPr lang="en-US" sz="1500"/>
            </a:br>
            <a:r>
              <a:rPr lang="en-US" sz="1500"/>
              <a:t> - Compute checksum of decrypted data</a:t>
            </a:r>
            <a:br>
              <a:rPr lang="en-US" sz="1500"/>
            </a:br>
            <a:r>
              <a:rPr lang="en-US" sz="1500"/>
              <a:t> - Verify integrity ‚</a:t>
            </a:r>
            <a:r>
              <a:rPr lang="en-US" sz="1500" err="1"/>
              <a:t>úì</a:t>
            </a:r>
            <a:br>
              <a:rPr lang="en-US" sz="1500"/>
            </a:br>
            <a:r>
              <a:rPr lang="en-US" sz="1500"/>
              <a:t> </a:t>
            </a:r>
          </a:p>
          <a:p>
            <a:pPr>
              <a:lnSpc>
                <a:spcPct val="90000"/>
              </a:lnSpc>
            </a:pPr>
            <a:endParaRPr lang="en-US" sz="1500" b="1"/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763E2-FF38-A0E1-FBA1-2251C2A9B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094" y="2154906"/>
            <a:ext cx="7821689" cy="4590835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</a:pPr>
            <a:r>
              <a:rPr lang="en-US" dirty="0">
                <a:latin typeface="Times New Roman"/>
                <a:cs typeface="Courier New"/>
              </a:rPr>
              <a:t>Challenge 1: Large Number Arithmetic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Problem: 2048-bit modular exponentiation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Solution: Used Python's efficient pow(base, exp, mod)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Challenge 2: Key Synchronization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Problem: Both parties must compute identical secrets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Solution: Careful ordering + comprehensive testing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Challenge 3: GUI Thread Safety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Problem: GUI freezing during encryption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Solution: Background threads + progress callbacks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Challenge 4: Forward Secrecy Demo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Problem: Proving keys are truly independent</a:t>
            </a:r>
            <a:br>
              <a:rPr lang="en-US" dirty="0">
                <a:latin typeface="Times New Roman"/>
                <a:cs typeface="Courier New"/>
              </a:rPr>
            </a:br>
            <a:r>
              <a:rPr lang="en-US" dirty="0">
                <a:latin typeface="Times New Roman"/>
                <a:cs typeface="Courier New"/>
              </a:rPr>
              <a:t> - Solution: Test suite verifying all keys are unique</a:t>
            </a:r>
            <a:br>
              <a:rPr lang="en-US" dirty="0">
                <a:latin typeface="Times New Roman"/>
                <a:cs typeface="Courier New"/>
              </a:rPr>
            </a:br>
            <a:endParaRPr lang="en-US" dirty="0">
              <a:latin typeface="Times New Roman"/>
              <a:cs typeface="Courier New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68A00-55CF-4F9A-3BD1-AE0BA9833E2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40934" y="1033665"/>
            <a:ext cx="8907045" cy="1003577"/>
          </a:xfrm>
        </p:spPr>
        <p:txBody>
          <a:bodyPr>
            <a:noAutofit/>
          </a:bodyPr>
          <a:lstStyle/>
          <a:p>
            <a:r>
              <a:rPr lang="en-US" sz="7000" dirty="0">
                <a:latin typeface="Times New Roman"/>
                <a:cs typeface="Courier New"/>
              </a:rPr>
              <a:t>Problems I Faced</a:t>
            </a:r>
          </a:p>
        </p:txBody>
      </p:sp>
    </p:spTree>
    <p:extLst>
      <p:ext uri="{BB962C8B-B14F-4D97-AF65-F5344CB8AC3E}">
        <p14:creationId xmlns:p14="http://schemas.microsoft.com/office/powerpoint/2010/main" val="30665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49" y="833928"/>
            <a:ext cx="12058033" cy="580788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000" dirty="0">
                <a:latin typeface="Times New Roman"/>
                <a:cs typeface="Courier New"/>
              </a:rPr>
              <a:t>                                  Strengths &amp; Limitations</a:t>
            </a:r>
            <a:br>
              <a:rPr lang="en-US" sz="3000" dirty="0">
                <a:latin typeface="Times New Roman"/>
                <a:cs typeface="Courier New"/>
              </a:rPr>
            </a:br>
            <a:r>
              <a:rPr lang="en-US" sz="3000" b="0" dirty="0">
                <a:latin typeface="Courier New"/>
                <a:cs typeface="Courier New"/>
              </a:rPr>
              <a:t> </a:t>
            </a:r>
            <a:br>
              <a:rPr lang="en-US" sz="3000" b="0" dirty="0">
                <a:latin typeface="Courier New"/>
                <a:cs typeface="Courier New"/>
              </a:rPr>
            </a:br>
            <a:r>
              <a:rPr lang="en-US" sz="2000" b="0" dirty="0">
                <a:latin typeface="Times New Roman"/>
                <a:cs typeface="Times New Roman"/>
              </a:rPr>
              <a:t>Strengths ‚</a:t>
            </a:r>
            <a:r>
              <a:rPr lang="en-US" sz="2000" b="0" dirty="0" err="1">
                <a:latin typeface="Times New Roman"/>
                <a:cs typeface="Times New Roman"/>
              </a:rPr>
              <a:t>úì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Forward secrecy protects past sessions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No pre-shared secrets needed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Integrity verification with SHA-256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Session isolation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Keys never stored (memory only)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Educational Limitations ‚</a:t>
            </a:r>
            <a:r>
              <a:rPr lang="en-US" sz="2000" b="0" dirty="0" err="1">
                <a:latin typeface="Times New Roman"/>
                <a:cs typeface="Times New Roman"/>
              </a:rPr>
              <a:t>ö†Ô∏è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XOR cipher (production should use AES-256-GCM)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No authentication (vulnerable to MITM)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Local simulation (no real network security)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Production Improvements: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Add AES-256-GCM encryption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Digital signatures for authentication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Certificate-based key verification</a:t>
            </a:r>
            <a:br>
              <a:rPr lang="en-US" sz="2000" b="0" dirty="0">
                <a:latin typeface="Times New Roman"/>
                <a:cs typeface="Times New Roman"/>
              </a:rPr>
            </a:br>
            <a:r>
              <a:rPr lang="en-US" sz="2000" b="0" dirty="0">
                <a:latin typeface="Times New Roman"/>
                <a:cs typeface="Times New Roman"/>
              </a:rPr>
              <a:t> - TLS 1.3 for transport security</a:t>
            </a:r>
          </a:p>
        </p:txBody>
      </p:sp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>
            <a:normAutofit/>
          </a:bodyPr>
          <a:lstStyle/>
          <a:p>
            <a:r>
              <a:rPr lang="en-US"/>
              <a:t>What I Learned</a:t>
            </a:r>
          </a:p>
        </p:txBody>
      </p:sp>
      <p:pic>
        <p:nvPicPr>
          <p:cNvPr id="6" name="Picture Placeholder 5" descr="Learning Objectives: How to Write ...">
            <a:extLst>
              <a:ext uri="{FF2B5EF4-FFF2-40B4-BE49-F238E27FC236}">
                <a16:creationId xmlns:a16="http://schemas.microsoft.com/office/drawing/2014/main" id="{E655FEE6-A226-2B52-DED9-A2230C9B3D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8061" r="7853" b="-2"/>
          <a:stretch>
            <a:fillRect/>
          </a:stretch>
        </p:blipFill>
        <p:spPr>
          <a:xfrm>
            <a:off x="923544" y="941832"/>
            <a:ext cx="4179742" cy="2992856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/>
              <a:t>Technical Skills: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Implementing public-key cryptography from scratch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Understanding modular arithmetic at scale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Protocol design and state management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Thread-safe GUI programming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Comprehensive testing practices</a:t>
            </a:r>
            <a:br>
              <a:rPr lang="en-US" sz="1300"/>
            </a:br>
            <a:r>
              <a:rPr lang="en-US" sz="1300"/>
              <a:t> </a:t>
            </a:r>
            <a:br>
              <a:rPr lang="en-US" sz="1300"/>
            </a:br>
            <a:r>
              <a:rPr lang="en-US" sz="1300" b="1"/>
              <a:t>Conceptual Understanding: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Why forward secrecy matters in real systems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Difference between public-key and symmetric crypto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Importance of integrity verification</a:t>
            </a:r>
            <a:br>
              <a:rPr lang="en-US" sz="1300"/>
            </a:br>
            <a:r>
              <a:rPr lang="en-US" sz="1300"/>
              <a:t> ‚</a:t>
            </a:r>
            <a:r>
              <a:rPr lang="en-US" sz="1300" err="1"/>
              <a:t>úì</a:t>
            </a:r>
            <a:r>
              <a:rPr lang="en-US" sz="1300"/>
              <a:t> Security vs. usability trade-offs</a:t>
            </a:r>
            <a:br>
              <a:rPr lang="en-US" sz="1300"/>
            </a:br>
            <a:r>
              <a:rPr lang="en-US" sz="1300"/>
              <a:t> </a:t>
            </a:r>
            <a:br>
              <a:rPr lang="en-US" sz="1300"/>
            </a:br>
            <a:r>
              <a:rPr lang="en-US" sz="1300"/>
              <a:t>This project deepened my understanding of cryptographic principles beyond theoretical knowledge.</a:t>
            </a:r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80" y="4939401"/>
            <a:ext cx="4710530" cy="708415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/>
                <a:cs typeface="Times New Roman"/>
              </a:rPr>
              <a:t>Where This Is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02710" y="608890"/>
            <a:ext cx="5555840" cy="611615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 dirty="0">
                <a:latin typeface="Times New Roman"/>
                <a:cs typeface="Courier New"/>
              </a:rPr>
              <a:t>Signal Protocol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Uses similar DH-based key exchange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Implements perfect forward secrecy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Protects billions of messages daily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b="1" dirty="0">
                <a:latin typeface="Times New Roman"/>
                <a:cs typeface="Courier New"/>
              </a:rPr>
              <a:t>TLS 1.3</a:t>
            </a:r>
            <a:br>
              <a:rPr lang="en-US" sz="2000" b="1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Uses ephemeral DH for forward secrecy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Standard for HTTPS connections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Secures entire web traffic</a:t>
            </a:r>
            <a:endParaRPr lang="en-US" sz="2000" dirty="0">
              <a:latin typeface="Times New Roman"/>
            </a:endParaRPr>
          </a:p>
          <a:p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b="1" dirty="0">
                <a:latin typeface="Times New Roman"/>
                <a:cs typeface="Courier New"/>
              </a:rPr>
              <a:t>WhatsApp, iMessage</a:t>
            </a:r>
            <a:br>
              <a:rPr lang="en-US" sz="2000" b="1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End-to-end encryption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Forward secrecy for all chats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Based on Signal Protocol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b="1" dirty="0">
                <a:latin typeface="Times New Roman"/>
                <a:cs typeface="Courier New"/>
              </a:rPr>
              <a:t>VPNs (</a:t>
            </a:r>
            <a:r>
              <a:rPr lang="en-US" sz="2000" b="1" err="1">
                <a:latin typeface="Times New Roman"/>
                <a:cs typeface="Courier New"/>
              </a:rPr>
              <a:t>WireGuard</a:t>
            </a:r>
            <a:r>
              <a:rPr lang="en-US" sz="2000" b="1" dirty="0">
                <a:latin typeface="Times New Roman"/>
                <a:cs typeface="Courier New"/>
              </a:rPr>
              <a:t>, etc.)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Modern VPN protocols use DH</a:t>
            </a:r>
            <a:br>
              <a:rPr lang="en-US" sz="2000" dirty="0">
                <a:latin typeface="Times New Roman"/>
                <a:cs typeface="Courier New"/>
              </a:rPr>
            </a:br>
            <a:r>
              <a:rPr lang="en-US" sz="2000" dirty="0">
                <a:latin typeface="Times New Roman"/>
                <a:cs typeface="Courier New"/>
              </a:rPr>
              <a:t> - Session keys rotated regularly</a:t>
            </a:r>
            <a:endParaRPr lang="en-US" sz="2000" dirty="0">
              <a:latin typeface="Times New Roman"/>
            </a:endParaRPr>
          </a:p>
          <a:p>
            <a:endParaRPr lang="en-US" sz="2000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492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Epic Nature</vt:lpstr>
      <vt:lpstr>Secure File Transfer with Forward Secrecy</vt:lpstr>
      <vt:lpstr>What is This Project?</vt:lpstr>
      <vt:lpstr>Why This Matters   The Challenge:  - How do two parties securely exchange files over an insecure channel?  - How do we protect past communications if current keys are compromised?   Real-World Applications:  - Secure messaging (Signal, WhatsApp)  - HTTPS/TLS connections  - VPN tunnels  - Encrypted file sharing services   Visual: Icon of locked communication between two users</vt:lpstr>
      <vt:lpstr>Three-Layer Architecture:</vt:lpstr>
      <vt:lpstr>How a File Transfer Works</vt:lpstr>
      <vt:lpstr>Challenge 1: Large Number Arithmetic  - Problem: 2048-bit modular exponentiation  - Solution: Used Python's efficient pow(base, exp, mod)   Challenge 2: Key Synchronization  - Problem: Both parties must compute identical secrets  - Solution: Careful ordering + comprehensive testing   Challenge 3: GUI Thread Safety  - Problem: GUI freezing during encryption  - Solution: Background threads + progress callbacks   Challenge 4: Forward Secrecy Demo  - Problem: Proving keys are truly independent  - Solution: Test suite verifying all keys are unique </vt:lpstr>
      <vt:lpstr>                                  Strengths &amp; Limitations   Strengths ‚úì  - Forward secrecy protects past sessions  - No pre-shared secrets needed  - Integrity verification with SHA-256  - Session isolation  - Keys never stored (memory only)   Educational Limitations ‚ö†Ô∏è  - XOR cipher (production should use AES-256-GCM)  - No authentication (vulnerable to MITM)  - Local simulation (no real network security)   Production Improvements:  - Add AES-256-GCM encryption  - Digital signatures for authentication  - Certificate-based key verification  - TLS 1.3 for transport security</vt:lpstr>
      <vt:lpstr>What I Learned</vt:lpstr>
      <vt:lpstr>Where This Is Used</vt:lpstr>
      <vt:lpstr>Quote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214</cp:revision>
  <dcterms:created xsi:type="dcterms:W3CDTF">2025-11-17T04:12:34Z</dcterms:created>
  <dcterms:modified xsi:type="dcterms:W3CDTF">2025-11-17T16:09:23Z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